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9" r:id="rId6"/>
    <p:sldId id="258" r:id="rId7"/>
    <p:sldId id="267" r:id="rId8"/>
    <p:sldId id="273" r:id="rId9"/>
    <p:sldId id="274" r:id="rId10"/>
    <p:sldId id="275" r:id="rId11"/>
    <p:sldId id="285" r:id="rId12"/>
    <p:sldId id="286" r:id="rId13"/>
    <p:sldId id="284" r:id="rId14"/>
    <p:sldId id="312" r:id="rId15"/>
    <p:sldId id="283" r:id="rId16"/>
    <p:sldId id="313" r:id="rId17"/>
    <p:sldId id="315" r:id="rId18"/>
    <p:sldId id="316" r:id="rId19"/>
    <p:sldId id="309" r:id="rId20"/>
    <p:sldId id="314" r:id="rId21"/>
    <p:sldId id="299" r:id="rId22"/>
    <p:sldId id="318" r:id="rId23"/>
    <p:sldId id="319" r:id="rId24"/>
    <p:sldId id="320" r:id="rId25"/>
    <p:sldId id="317" r:id="rId26"/>
    <p:sldId id="323" r:id="rId27"/>
    <p:sldId id="327" r:id="rId28"/>
    <p:sldId id="326" r:id="rId29"/>
    <p:sldId id="324" r:id="rId30"/>
    <p:sldId id="325" r:id="rId31"/>
    <p:sldId id="322" r:id="rId32"/>
    <p:sldId id="32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18DA1-C52A-4BBB-9D2F-96AFF8FDF3F1}" v="127" dt="2018-12-20T20:27:02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57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id="{1AD61442-DD2F-43C4-B591-607440067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319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3F0B77CB-82BA-4D4A-AAE0-D5A413A86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58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457B-57D7-456D-BCEA-489049DA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68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67656" y="1373872"/>
            <a:ext cx="108712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8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3D68-5364-4CFF-B22E-DCDF7ABA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61741-67AE-4C93-A9E2-1AA3EC80E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3B4D7-0E28-46DE-B6E9-2EA90F34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757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51F6-1A85-4CB5-B803-800B3165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B9DAB-75A3-419D-AC0D-CC469DF1A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F74E0-5310-40FB-9465-AFA31022C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168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37E2-1D45-4877-831B-40B22696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46206-47C1-4571-AC0A-693335338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8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EA9C1-A9B5-4982-941C-838EF6862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411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ECB87-D4B2-41D7-8FCB-76DDC346C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411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08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3820-E5A5-4AFB-91DE-787AB372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63D0-C5F2-4F5B-913F-01F16D1BF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7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7B44-9AFF-415F-9AD9-798D190FB6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5830207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7AA04-74F2-4AEC-814F-E2FA6DFD53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5830207" cy="12294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971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0"/>
            <a:ext cx="4513942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220078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DBB5-FFC9-4279-BD52-58664EAC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A2F5-6E3E-450F-BE40-01EEC1048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7656" y="1393371"/>
            <a:ext cx="5352144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35BD1-E06F-4AE3-B6BE-2FA0A6FA4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93371"/>
            <a:ext cx="5366657" cy="4439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31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010-6B8D-4FE7-8CAC-C19A8683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70D-78EB-4997-9A4A-FE1D005C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56" y="2200275"/>
            <a:ext cx="5328331" cy="3632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9FA3-13CB-48CE-A7DF-92B3BA73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76363"/>
            <a:ext cx="532833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B188D-E567-4789-817A-663ECBA36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1" y="2200275"/>
            <a:ext cx="5328331" cy="363249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2320093-9B9F-40CF-8B5E-EDE68044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56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BC6C-C462-4C77-8B8B-149A545C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19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15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D97A329-C6E7-4E4C-A599-54D1FA65F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1957458"/>
            <a:ext cx="10798629" cy="141222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916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569F4-189D-4DE3-B700-91C2608F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91A40-76DA-464C-8D44-4C1AE723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3017"/>
            <a:ext cx="10871201" cy="441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DB1244-756B-4D62-B79B-E4353EB4613D}"/>
              </a:ext>
            </a:extLst>
          </p:cNvPr>
          <p:cNvCxnSpPr>
            <a:cxnSpLocks/>
          </p:cNvCxnSpPr>
          <p:nvPr userDrawn="1"/>
        </p:nvCxnSpPr>
        <p:spPr>
          <a:xfrm>
            <a:off x="420914" y="1207612"/>
            <a:ext cx="11350173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0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4" r:id="rId10"/>
    <p:sldLayoutId id="2147483666" r:id="rId11"/>
    <p:sldLayoutId id="2147483671" r:id="rId12"/>
    <p:sldLayoutId id="2147483672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ursos.fabriciolima.net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linkedin.com/in/dirceuresende/" TargetMode="External"/><Relationship Id="rId5" Type="http://schemas.openxmlformats.org/officeDocument/2006/relationships/hyperlink" Target="https://github.com/dirceuresende" TargetMode="External"/><Relationship Id="rId4" Type="http://schemas.openxmlformats.org/officeDocument/2006/relationships/hyperlink" Target="https://www.dirceuresende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1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Ecossistema</a:t>
            </a:r>
            <a:r>
              <a:rPr lang="en-US" dirty="0"/>
              <a:t> de BI da Microsoft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367608-BCF7-4E9D-8052-A752B48DD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"/>
          <a:stretch/>
        </p:blipFill>
        <p:spPr>
          <a:xfrm>
            <a:off x="2421119" y="1301386"/>
            <a:ext cx="718443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1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Fontes de Dados</a:t>
            </a:r>
          </a:p>
        </p:txBody>
      </p:sp>
    </p:spTree>
    <p:extLst>
      <p:ext uri="{BB962C8B-B14F-4D97-AF65-F5344CB8AC3E}">
        <p14:creationId xmlns:p14="http://schemas.microsoft.com/office/powerpoint/2010/main" val="162323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Fontes de Dados</a:t>
            </a:r>
          </a:p>
        </p:txBody>
      </p:sp>
      <p:pic>
        <p:nvPicPr>
          <p:cNvPr id="24578" name="Picture 2" descr="Resultado de imagem para files icon">
            <a:extLst>
              <a:ext uri="{FF2B5EF4-FFF2-40B4-BE49-F238E27FC236}">
                <a16:creationId xmlns:a16="http://schemas.microsoft.com/office/drawing/2014/main" id="{82F33268-CBD4-4475-912C-E4121C38F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32" y="1738874"/>
            <a:ext cx="1566302" cy="15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Resultado de imagem para excel icon">
            <a:extLst>
              <a:ext uri="{FF2B5EF4-FFF2-40B4-BE49-F238E27FC236}">
                <a16:creationId xmlns:a16="http://schemas.microsoft.com/office/drawing/2014/main" id="{707F3967-C12F-4B6A-91A7-4A9552E0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1738871"/>
            <a:ext cx="1566303" cy="15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Resultado de imagem para api icon">
            <a:extLst>
              <a:ext uri="{FF2B5EF4-FFF2-40B4-BE49-F238E27FC236}">
                <a16:creationId xmlns:a16="http://schemas.microsoft.com/office/drawing/2014/main" id="{4AAF025A-9E9F-46E3-9EBC-618FBAEE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57" y="1738872"/>
            <a:ext cx="1690128" cy="169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Resultado de imagem para database icon">
            <a:extLst>
              <a:ext uri="{FF2B5EF4-FFF2-40B4-BE49-F238E27FC236}">
                <a16:creationId xmlns:a16="http://schemas.microsoft.com/office/drawing/2014/main" id="{F8C82D2B-DBD7-41EF-AAFE-DFE1951CA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94" y="1676053"/>
            <a:ext cx="1566303" cy="15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Resultado de imagem para sharepoint icon">
            <a:extLst>
              <a:ext uri="{FF2B5EF4-FFF2-40B4-BE49-F238E27FC236}">
                <a16:creationId xmlns:a16="http://schemas.microsoft.com/office/drawing/2014/main" id="{77F73B34-7DC2-4C55-82B0-EB61C52A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885" y="1672100"/>
            <a:ext cx="1566303" cy="15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Resultado de imagem para azure icon">
            <a:extLst>
              <a:ext uri="{FF2B5EF4-FFF2-40B4-BE49-F238E27FC236}">
                <a16:creationId xmlns:a16="http://schemas.microsoft.com/office/drawing/2014/main" id="{5AC65534-B215-42EF-932F-FC264B79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6" y="3788469"/>
            <a:ext cx="1690128" cy="169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Resultado de imagem para web icon">
            <a:extLst>
              <a:ext uri="{FF2B5EF4-FFF2-40B4-BE49-F238E27FC236}">
                <a16:creationId xmlns:a16="http://schemas.microsoft.com/office/drawing/2014/main" id="{6B2CE14F-00FE-4638-8018-2BF59D1E9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71" y="3738183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4" name="Picture 18" descr="Resultado de imagem para spark icon">
            <a:extLst>
              <a:ext uri="{FF2B5EF4-FFF2-40B4-BE49-F238E27FC236}">
                <a16:creationId xmlns:a16="http://schemas.microsoft.com/office/drawing/2014/main" id="{CCA631DE-D1C9-4545-855F-812A0B369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79" y="3962303"/>
            <a:ext cx="2213947" cy="115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6" name="Picture 20" descr="Resultado de imagem para analysis services icon">
            <a:extLst>
              <a:ext uri="{FF2B5EF4-FFF2-40B4-BE49-F238E27FC236}">
                <a16:creationId xmlns:a16="http://schemas.microsoft.com/office/drawing/2014/main" id="{585A593F-EBCB-429B-9283-CB8BBF563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94" y="3912294"/>
            <a:ext cx="1566303" cy="156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8" name="Picture 22" descr="Resultado de imagem para r + python icon">
            <a:extLst>
              <a:ext uri="{FF2B5EF4-FFF2-40B4-BE49-F238E27FC236}">
                <a16:creationId xmlns:a16="http://schemas.microsoft.com/office/drawing/2014/main" id="{4CC20F35-515A-4C7A-B5E2-1221D7C4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648" y="4052225"/>
            <a:ext cx="2938352" cy="120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0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Modos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7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Modos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endParaRPr lang="en-US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C3B8C845-E687-441F-8632-220ED04FC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655" y="1330357"/>
            <a:ext cx="7315201" cy="45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498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Modos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/>
              <a:t>DirectQuery</a:t>
            </a: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4B9139-2DCB-4B56-A6EC-91931A62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10" y="1683046"/>
            <a:ext cx="7710487" cy="38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0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Modos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Composto (</a:t>
            </a:r>
            <a:r>
              <a:rPr lang="pt-BR" sz="2800" dirty="0" err="1"/>
              <a:t>Composite</a:t>
            </a:r>
            <a:r>
              <a:rPr lang="pt-BR" sz="2800" dirty="0"/>
              <a:t> </a:t>
            </a:r>
            <a:r>
              <a:rPr lang="pt-BR" sz="2800" dirty="0" err="1"/>
              <a:t>Model</a:t>
            </a:r>
            <a:r>
              <a:rPr lang="pt-BR" sz="2800" dirty="0"/>
              <a:t>)</a:t>
            </a:r>
          </a:p>
        </p:txBody>
      </p:sp>
      <p:pic>
        <p:nvPicPr>
          <p:cNvPr id="24578" name="Picture 2" descr="Resultado de imagem para direct query + import composite model">
            <a:extLst>
              <a:ext uri="{FF2B5EF4-FFF2-40B4-BE49-F238E27FC236}">
                <a16:creationId xmlns:a16="http://schemas.microsoft.com/office/drawing/2014/main" id="{D9288075-0C06-449D-9F3D-23CA1CC9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3" y="2343054"/>
            <a:ext cx="4244944" cy="285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Resultado de imagem para power bi dual storage mode">
            <a:extLst>
              <a:ext uri="{FF2B5EF4-FFF2-40B4-BE49-F238E27FC236}">
                <a16:creationId xmlns:a16="http://schemas.microsoft.com/office/drawing/2014/main" id="{E202785D-0525-43CD-8A3A-0BD0616E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19" y="1741139"/>
            <a:ext cx="5098543" cy="38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3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Modos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0AC6F-9541-4B4E-A9E0-480628D6A608}"/>
              </a:ext>
            </a:extLst>
          </p:cNvPr>
          <p:cNvSpPr txBox="1"/>
          <p:nvPr/>
        </p:nvSpPr>
        <p:spPr>
          <a:xfrm>
            <a:off x="409303" y="1567543"/>
            <a:ext cx="488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Dual</a:t>
            </a:r>
          </a:p>
        </p:txBody>
      </p:sp>
      <p:pic>
        <p:nvPicPr>
          <p:cNvPr id="26626" name="Picture 2" descr="Resultado de imagem para power bi dual storage mode">
            <a:extLst>
              <a:ext uri="{FF2B5EF4-FFF2-40B4-BE49-F238E27FC236}">
                <a16:creationId xmlns:a16="http://schemas.microsoft.com/office/drawing/2014/main" id="{D00C3671-413E-4F77-8FE8-3498E840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50" y="1311164"/>
            <a:ext cx="8294147" cy="452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38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94" y="1957458"/>
            <a:ext cx="11905130" cy="14122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err="1"/>
              <a:t>Particularidades</a:t>
            </a:r>
            <a:r>
              <a:rPr lang="en-US" dirty="0"/>
              <a:t> do Import, </a:t>
            </a:r>
            <a:r>
              <a:rPr lang="en-US" dirty="0" err="1"/>
              <a:t>DirectQuery</a:t>
            </a:r>
            <a:r>
              <a:rPr lang="en-US" dirty="0"/>
              <a:t> e Live Connection</a:t>
            </a:r>
          </a:p>
        </p:txBody>
      </p:sp>
    </p:spTree>
    <p:extLst>
      <p:ext uri="{BB962C8B-B14F-4D97-AF65-F5344CB8AC3E}">
        <p14:creationId xmlns:p14="http://schemas.microsoft.com/office/powerpoint/2010/main" val="1215629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Import, </a:t>
            </a:r>
            <a:r>
              <a:rPr lang="en-US" dirty="0" err="1"/>
              <a:t>DirectQuery</a:t>
            </a:r>
            <a:r>
              <a:rPr lang="en-US" dirty="0"/>
              <a:t> e Live Connection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46C948A4-6E5D-48AB-97A0-E7415D1A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2152650"/>
            <a:ext cx="114395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39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CD08BC-E44E-4C81-8A67-EA9E59B7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400" dirty="0"/>
              <a:t>Power BI: </a:t>
            </a:r>
            <a:r>
              <a:rPr lang="pt-BR" sz="4400"/>
              <a:t>DirectQuery</a:t>
            </a:r>
            <a:r>
              <a:rPr lang="pt-BR" sz="4400" dirty="0"/>
              <a:t>, Live Connection e </a:t>
            </a:r>
            <a:r>
              <a:rPr lang="pt-BR" sz="4400" dirty="0" err="1"/>
              <a:t>Import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0CCDC-B809-4657-B42A-97132F520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Dirceu Resende</a:t>
            </a:r>
          </a:p>
        </p:txBody>
      </p:sp>
    </p:spTree>
    <p:extLst>
      <p:ext uri="{BB962C8B-B14F-4D97-AF65-F5344CB8AC3E}">
        <p14:creationId xmlns:p14="http://schemas.microsoft.com/office/powerpoint/2010/main" val="292353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Import, </a:t>
            </a:r>
            <a:r>
              <a:rPr lang="en-US" dirty="0" err="1"/>
              <a:t>DirectQuery</a:t>
            </a:r>
            <a:r>
              <a:rPr lang="en-US" dirty="0"/>
              <a:t> e Live Connection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8ECFF8-C1E8-45E5-85C2-7E99BCDF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1328064"/>
            <a:ext cx="9699812" cy="4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53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Import, </a:t>
            </a:r>
            <a:r>
              <a:rPr lang="en-US" dirty="0" err="1"/>
              <a:t>DirectQuery</a:t>
            </a:r>
            <a:r>
              <a:rPr lang="en-US" dirty="0"/>
              <a:t> e Live Connection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BA6266-16B4-4B77-A51B-924A31804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07" y="1798680"/>
            <a:ext cx="5967466" cy="34173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586A94C-CC1C-44E5-A328-C6E5F469F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00" y="2366681"/>
            <a:ext cx="5616393" cy="22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80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Connection: Tabular vs Multidimensional</a:t>
            </a:r>
          </a:p>
        </p:txBody>
      </p:sp>
    </p:spTree>
    <p:extLst>
      <p:ext uri="{BB962C8B-B14F-4D97-AF65-F5344CB8AC3E}">
        <p14:creationId xmlns:p14="http://schemas.microsoft.com/office/powerpoint/2010/main" val="35187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Connection: Tabular x Multidimensional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C929D0-1A77-4B82-88ED-DFBC98FEE06E}"/>
              </a:ext>
            </a:extLst>
          </p:cNvPr>
          <p:cNvSpPr txBox="1"/>
          <p:nvPr/>
        </p:nvSpPr>
        <p:spPr>
          <a:xfrm>
            <a:off x="457200" y="1434353"/>
            <a:ext cx="110816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Os servidores devem executar o SQL Server 2012 SP1 CU4 ou versões posteriores do </a:t>
            </a:r>
            <a:r>
              <a:rPr lang="pt-BR" sz="2800" dirty="0" err="1"/>
              <a:t>Analysis</a:t>
            </a:r>
            <a:r>
              <a:rPr lang="pt-BR" sz="2800" dirty="0"/>
              <a:t> Services para que o conector do SSAS MD do Power BI Desktop funcione corretamente.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Somente as edições Enterprise e BI do SQL Server 2012 e SQL Server 2014 são compatíveis com conexões dinâmicas. Para a versão Standard do SQL Server, o SQL Server 2016 ou posterior é necessário para conexões dinâmicas.</a:t>
            </a:r>
            <a:br>
              <a:rPr lang="pt-BR" sz="2800" dirty="0"/>
            </a:br>
            <a:br>
              <a:rPr lang="pt-BR" sz="2800" dirty="0"/>
            </a:br>
            <a:r>
              <a:rPr lang="pt-BR" i="1" dirty="0"/>
              <a:t>*mesma coisa para o tabular</a:t>
            </a: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1190094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Connection: Tabular x Multidimensional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27B3CB-119F-419A-96C0-95E497FB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08" y="1288743"/>
            <a:ext cx="2338387" cy="46072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01734C2-7235-40E0-BBF4-E253D1EC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04" y="1444471"/>
            <a:ext cx="22383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5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Connection: Tabular x Multidimensional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302E86-49C7-43AF-9D4B-1A66F924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09" y="2030954"/>
            <a:ext cx="2276475" cy="1143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AA3B0B-B78D-4956-AD30-F5661726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359" y="3882166"/>
            <a:ext cx="2257425" cy="11334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AF0A22-92C5-4E7B-A10D-37FA55CE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088" y="1515612"/>
            <a:ext cx="2179257" cy="3826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C82629B-F2CB-4787-AAA8-BD82C0C80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137" y="1494473"/>
            <a:ext cx="2113554" cy="40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Connection: Tabular x Multidimensional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43FD90-6AD5-486F-9904-043B7F8E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480065"/>
            <a:ext cx="11439525" cy="40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66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Connection: Tabular x Multidimensional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B12855-3D9B-439A-BDF4-7423321C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318278"/>
            <a:ext cx="11410950" cy="45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13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34749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739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BA9F357-20A7-4FA1-8418-D18B07ABDE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6" r="28676"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05" y="357424"/>
            <a:ext cx="6179639" cy="959021"/>
          </a:xfrm>
        </p:spPr>
        <p:txBody>
          <a:bodyPr/>
          <a:lstStyle/>
          <a:p>
            <a:r>
              <a:rPr lang="en-US" dirty="0"/>
              <a:t>Dirceu Resende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A430C14-2C90-4E39-83BC-809AEDD2778B}"/>
              </a:ext>
            </a:extLst>
          </p:cNvPr>
          <p:cNvSpPr txBox="1">
            <a:spLocks/>
          </p:cNvSpPr>
          <p:nvPr/>
        </p:nvSpPr>
        <p:spPr>
          <a:xfrm>
            <a:off x="460407" y="1332416"/>
            <a:ext cx="5927564" cy="29522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Consultor SQL Server e BI Team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Leader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#TeamFabricioLima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Instrutor e Consultor de Power BI no Planilheiros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Instrutor do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cursos.fabriciolima.net</a:t>
            </a:r>
            <a:endParaRPr lang="pt-B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Autor do blog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dirceuresende.com</a:t>
            </a:r>
            <a:endParaRPr lang="pt-BR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MVP Data Platform desde 2018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MCP, MTA, MCSA, MCT e MCSE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Organizador do PASS Local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SQL Server ES</a:t>
            </a:r>
          </a:p>
          <a:p>
            <a:pPr marL="285750" indent="-285750">
              <a:lnSpc>
                <a:spcPct val="10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Escritor do </a:t>
            </a:r>
            <a:r>
              <a:rPr lang="pt-BR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iMasters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705D72-8392-4CFE-A6A7-1D40BD4ED76A}"/>
              </a:ext>
            </a:extLst>
          </p:cNvPr>
          <p:cNvSpPr/>
          <p:nvPr/>
        </p:nvSpPr>
        <p:spPr>
          <a:xfrm>
            <a:off x="278682" y="4827914"/>
            <a:ext cx="7384868" cy="1388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</a:pP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dirceuresende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                            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Telegram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dirceuresende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Skype: @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dirceuresende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LinkedIn: 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/in/</a:t>
            </a:r>
            <a:r>
              <a:rPr lang="pt-BR" sz="2000" dirty="0" err="1">
                <a:solidFill>
                  <a:schemeClr val="accent6">
                    <a:lumMod val="75000"/>
                  </a:schemeClr>
                </a:solidFill>
                <a:hlinkClick r:id="rId6"/>
              </a:rPr>
              <a:t>dirceuresende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hlinkClick r:id="rId6"/>
              </a:rPr>
              <a:t>/</a:t>
            </a:r>
            <a:endParaRPr lang="pt-BR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80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123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50BE7-B412-4CDF-B912-27107429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O que é BI?</a:t>
            </a:r>
          </a:p>
          <a:p>
            <a:pPr>
              <a:lnSpc>
                <a:spcPct val="120000"/>
              </a:lnSpc>
            </a:pPr>
            <a:r>
              <a:rPr lang="en-US" sz="3200" dirty="0" err="1"/>
              <a:t>Tipos</a:t>
            </a:r>
            <a:r>
              <a:rPr lang="en-US" sz="3200" dirty="0"/>
              <a:t> de Fontes de Dados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Modos</a:t>
            </a:r>
            <a:r>
              <a:rPr lang="en-US" sz="3200" dirty="0"/>
              <a:t> de </a:t>
            </a:r>
            <a:r>
              <a:rPr lang="en-US" sz="3200" dirty="0" err="1"/>
              <a:t>Armazamento</a:t>
            </a: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Particularidades</a:t>
            </a:r>
            <a:r>
              <a:rPr lang="en-US" sz="3200" dirty="0"/>
              <a:t> do Import, </a:t>
            </a:r>
            <a:r>
              <a:rPr lang="en-US" sz="3200" dirty="0" err="1"/>
              <a:t>DirectQuery</a:t>
            </a:r>
            <a:r>
              <a:rPr lang="en-US" sz="3200" dirty="0"/>
              <a:t> e Live Connection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Live Connection: Tabular vs Multidimensional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7590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CC67A-5BA0-4263-AB64-D8E4E566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BI?</a:t>
            </a:r>
          </a:p>
        </p:txBody>
      </p:sp>
    </p:spTree>
    <p:extLst>
      <p:ext uri="{BB962C8B-B14F-4D97-AF65-F5344CB8AC3E}">
        <p14:creationId xmlns:p14="http://schemas.microsoft.com/office/powerpoint/2010/main" val="17203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BI?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FCA27F0-BDE4-4238-8ABD-4D240893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17" y="165634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o que é bi">
            <a:extLst>
              <a:ext uri="{FF2B5EF4-FFF2-40B4-BE49-F238E27FC236}">
                <a16:creationId xmlns:a16="http://schemas.microsoft.com/office/drawing/2014/main" id="{C7B924F8-3511-4952-953F-0BD521B45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34" y="4023685"/>
            <a:ext cx="4384766" cy="16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o que é bi">
            <a:extLst>
              <a:ext uri="{FF2B5EF4-FFF2-40B4-BE49-F238E27FC236}">
                <a16:creationId xmlns:a16="http://schemas.microsoft.com/office/drawing/2014/main" id="{C9A0DC17-7DE3-47AD-9DBE-8ED1DA9E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9" y="1486931"/>
            <a:ext cx="3872466" cy="215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power bi logo">
            <a:extLst>
              <a:ext uri="{FF2B5EF4-FFF2-40B4-BE49-F238E27FC236}">
                <a16:creationId xmlns:a16="http://schemas.microsoft.com/office/drawing/2014/main" id="{D7A625F3-D869-4A0E-AB70-E6FAC9573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9" y="3836696"/>
            <a:ext cx="3872466" cy="193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12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BI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0852C0-5607-4F67-AC70-7A8FAAFD4DAC}"/>
              </a:ext>
            </a:extLst>
          </p:cNvPr>
          <p:cNvSpPr txBox="1"/>
          <p:nvPr/>
        </p:nvSpPr>
        <p:spPr>
          <a:xfrm>
            <a:off x="418011" y="1489166"/>
            <a:ext cx="1158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Técnicas e conceitos para analisar o passado, presente (streaming) e futuro (data </a:t>
            </a:r>
            <a:r>
              <a:rPr lang="pt-BR" sz="2400" dirty="0" err="1"/>
              <a:t>science</a:t>
            </a:r>
            <a:r>
              <a:rPr lang="pt-BR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u="sng" dirty="0"/>
              <a:t>NÃO</a:t>
            </a:r>
            <a:r>
              <a:rPr lang="pt-BR" sz="2400" dirty="0"/>
              <a:t> é ferramenta!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Suporte à tomada de decisão: Mais fatos e menos “eu acho”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ETL: Extrair, transformar e carregar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Dados tratados, compartilhados, organizados, estruturados e governados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Análise, estudo, compartilhamento, monitoramento e visualização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417909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BE9D-595C-4DAD-B31F-5CE55FF5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conceitual</a:t>
            </a:r>
            <a:r>
              <a:rPr lang="en-US" dirty="0"/>
              <a:t> de um BI</a:t>
            </a:r>
          </a:p>
        </p:txBody>
      </p:sp>
      <p:pic>
        <p:nvPicPr>
          <p:cNvPr id="5122" name="Picture 2" descr="Resultado de imagem para o que é bi">
            <a:extLst>
              <a:ext uri="{FF2B5EF4-FFF2-40B4-BE49-F238E27FC236}">
                <a16:creationId xmlns:a16="http://schemas.microsoft.com/office/drawing/2014/main" id="{8C0592AE-A379-47DE-9087-0F1313C96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8736" r="2600" b="5668"/>
          <a:stretch/>
        </p:blipFill>
        <p:spPr bwMode="auto">
          <a:xfrm>
            <a:off x="1789611" y="1802674"/>
            <a:ext cx="8612777" cy="358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34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BIUG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F2C818"/>
      </a:accent1>
      <a:accent2>
        <a:srgbClr val="000000"/>
      </a:accent2>
      <a:accent3>
        <a:srgbClr val="D8D8D8"/>
      </a:accent3>
      <a:accent4>
        <a:srgbClr val="7F7F7F"/>
      </a:accent4>
      <a:accent5>
        <a:srgbClr val="262626"/>
      </a:accent5>
      <a:accent6>
        <a:srgbClr val="F2C818"/>
      </a:accent6>
      <a:hlink>
        <a:srgbClr val="F2C818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13" ma:contentTypeDescription="Create a new document." ma:contentTypeScope="" ma:versionID="33089831409de2006d720ccaa4ba435b">
  <xsd:schema xmlns:xsd="http://www.w3.org/2001/XMLSchema" xmlns:xs="http://www.w3.org/2001/XMLSchema" xmlns:p="http://schemas.microsoft.com/office/2006/metadata/properties" xmlns:ns2="bb5988d6-8fef-43bf-8684-73b55c79ce34" xmlns:ns3="3dd97c74-5ef0-47a1-a0c0-112a138906c0" targetNamespace="http://schemas.microsoft.com/office/2006/metadata/properties" ma:root="true" ma:fieldsID="dd9e917392db8ddc1d122c39535b6523" ns2:_="" ns3:_="">
    <xsd:import namespace="bb5988d6-8fef-43bf-8684-73b55c79ce34"/>
    <xsd:import namespace="3dd97c74-5ef0-47a1-a0c0-112a138906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97c74-5ef0-47a1-a0c0-112a13890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E73A37-B2C0-4D97-AC68-E62C4C5316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3dd97c74-5ef0-47a1-a0c0-112a138906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130215-149B-4B56-AAE8-EF1980B20BB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5D8D74A-93CE-4978-8C1D-A41EE94072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3679</TotalTime>
  <Words>382</Words>
  <Application>Microsoft Office PowerPoint</Application>
  <PresentationFormat>Widescreen</PresentationFormat>
  <Paragraphs>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Presentation</vt:lpstr>
      <vt:lpstr>Power BI: DirectQuery, Live Connection e Import</vt:lpstr>
      <vt:lpstr>Dirceu Resende</vt:lpstr>
      <vt:lpstr>Agenda</vt:lpstr>
      <vt:lpstr>Agenda</vt:lpstr>
      <vt:lpstr>O que é BI?</vt:lpstr>
      <vt:lpstr>O que é BI?</vt:lpstr>
      <vt:lpstr>O que é BI</vt:lpstr>
      <vt:lpstr>Arquitetura conceitual de um BI</vt:lpstr>
      <vt:lpstr>Ecossistema de BI da Microsoft</vt:lpstr>
      <vt:lpstr>Tipos de Fontes de Dados</vt:lpstr>
      <vt:lpstr>Tipos de Fontes de Dados</vt:lpstr>
      <vt:lpstr>Modos de Armazenamento</vt:lpstr>
      <vt:lpstr>Modos de Armazenamento</vt:lpstr>
      <vt:lpstr>Modos de Armazenamento</vt:lpstr>
      <vt:lpstr>Modos de Armazenamento</vt:lpstr>
      <vt:lpstr>Modos de Armazenamento</vt:lpstr>
      <vt:lpstr>Particularidades do Import, DirectQuery e Live Connection</vt:lpstr>
      <vt:lpstr>Import, DirectQuery e Live Connection</vt:lpstr>
      <vt:lpstr>Import, DirectQuery e Live Connection</vt:lpstr>
      <vt:lpstr>Import, DirectQuery e Live Connection</vt:lpstr>
      <vt:lpstr>Live Connection: Tabular vs Multidimensional</vt:lpstr>
      <vt:lpstr>Live Connection: Tabular x Multidimensional</vt:lpstr>
      <vt:lpstr>Live Connection: Tabular x Multidimensional</vt:lpstr>
      <vt:lpstr>Live Connection: Tabular x Multidimensional</vt:lpstr>
      <vt:lpstr>Live Connection: Tabular x Multidimensional</vt:lpstr>
      <vt:lpstr>Live Connection: Tabular x Multidimensional</vt:lpstr>
      <vt:lpstr>Demo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Albrecht</dc:creator>
  <cp:lastModifiedBy>Dirceu Resende</cp:lastModifiedBy>
  <cp:revision>51</cp:revision>
  <dcterms:created xsi:type="dcterms:W3CDTF">2018-06-07T15:04:06Z</dcterms:created>
  <dcterms:modified xsi:type="dcterms:W3CDTF">2020-08-24T22:38:10Z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</Properties>
</file>